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19" r:id="rId17"/>
    <p:sldId id="321" r:id="rId18"/>
    <p:sldId id="325" r:id="rId19"/>
    <p:sldId id="326" r:id="rId20"/>
    <p:sldId id="327" r:id="rId21"/>
    <p:sldId id="328" r:id="rId22"/>
    <p:sldId id="329" r:id="rId23"/>
    <p:sldId id="330" r:id="rId24"/>
    <p:sldId id="323" r:id="rId25"/>
    <p:sldId id="324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CC00"/>
    <a:srgbClr val="0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67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9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5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29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49.wmf"/><Relationship Id="rId1" Type="http://schemas.openxmlformats.org/officeDocument/2006/relationships/image" Target="../media/image82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298A18B-B3A6-415C-AF2E-505D1E8709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116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67200-2689-4ABF-B110-4A82A8364617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4110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18AA-F696-442B-91B9-D3A2A538F1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D14F9-2237-42D4-AB27-337DF2E93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5FA3-FDFB-467F-8D47-FE6565DEB4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3777-98F3-4620-8B90-BCF2AB8FC7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5188-C75B-465D-91AD-55F8BBD8E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BB7F-CCE4-4D0F-9DD1-90927137E0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AB55-7E2C-4615-9D4C-E5692E438B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EC5-FDFC-4F9D-9625-AF0504A7F2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7EA9-B58E-4F14-A16F-DAAA6A03FA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940B-63A1-40F3-B77E-6385AAA794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ED35-D5DC-47C5-A42A-9C0D167A1C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32DFA532-49C2-4CA0-9433-9D3CAAC911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3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9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8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8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89169"/>
            <a:ext cx="7678738" cy="646331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Random </a:t>
            </a:r>
            <a:r>
              <a:rPr lang="en-US" altLang="zh-TW" sz="3600" dirty="0" smtClean="0"/>
              <a:t>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Intuitive argument by the growth of a vertex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Core and periphery of a vertex set </a:t>
            </a:r>
          </a:p>
          <a:p>
            <a:pPr lvl="1"/>
            <a:r>
              <a:rPr lang="en-US" altLang="zh-TW" sz="2000" dirty="0" smtClean="0"/>
              <a:t>Core: the vertices that have connections only to other vertices in the set.</a:t>
            </a:r>
          </a:p>
          <a:p>
            <a:pPr lvl="1"/>
            <a:r>
              <a:rPr lang="en-US" altLang="zh-TW" sz="2000" dirty="0" smtClean="0"/>
              <a:t>Periphery: the vertices that have at least one neighbor outside the set.</a:t>
            </a:r>
          </a:p>
          <a:p>
            <a:r>
              <a:rPr lang="en-US" altLang="zh-TW" sz="2400" dirty="0" smtClean="0"/>
              <a:t>For a vertex set with size s, there are n-s vertices outside the set and the average number of connections a vertex in the periphery has to outside vertices is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If c&gt;1, the average size of  the periphery will grow exponentially by the factor c.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211960" y="4869160"/>
          <a:ext cx="2889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Formula" r:id="rId3" imgW="1458000" imgH="295920" progId="Equation.Ribbit">
                  <p:embed/>
                </p:oleObj>
              </mc:Choice>
              <mc:Fallback>
                <p:oleObj name="Formula" r:id="rId3" imgW="1458000" imgH="29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869160"/>
                        <a:ext cx="288925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growth of a vertex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A set of vertices (inside the gray circle) consists of a core (dark gray) and a periphery (lighter).</a:t>
            </a:r>
            <a:endParaRPr lang="zh-TW" altLang="en-US" sz="2000" dirty="0"/>
          </a:p>
        </p:txBody>
      </p:sp>
      <p:pic>
        <p:nvPicPr>
          <p:cNvPr id="4" name="Picture 6" descr="p407_fig_12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3221037" cy="3627437"/>
          </a:xfrm>
          <a:prstGeom prst="rect">
            <a:avLst/>
          </a:prstGeom>
          <a:noFill/>
        </p:spPr>
      </p:pic>
      <p:pic>
        <p:nvPicPr>
          <p:cNvPr id="5" name="Picture 5" descr="p407_fig_12_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23215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For c&gt;1, there exists a giant component. What is the structure of the remainder of the network?</a:t>
            </a:r>
          </a:p>
          <a:p>
            <a:r>
              <a:rPr lang="en-US" altLang="zh-TW" sz="2400" dirty="0" smtClean="0"/>
              <a:t>The first step is to show that there are only small components left that do not increase in proportion to the size of the network.</a:t>
            </a:r>
          </a:p>
          <a:p>
            <a:r>
              <a:rPr lang="en-US" altLang="zh-TW" sz="2400" dirty="0" smtClean="0"/>
              <a:t>We know that the giant component is with size </a:t>
            </a:r>
            <a:r>
              <a:rPr lang="en-US" altLang="zh-TW" sz="2400" dirty="0" err="1" smtClean="0"/>
              <a:t>Sn</a:t>
            </a:r>
            <a:r>
              <a:rPr lang="en-US" altLang="zh-TW" sz="2400" dirty="0" smtClean="0"/>
              <a:t>.  Suppose there is another component with size S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(n). Then the number of distinct pairs of vertices (</a:t>
            </a:r>
            <a:r>
              <a:rPr lang="en-US" altLang="zh-TW" sz="2400" dirty="0" err="1" smtClean="0"/>
              <a:t>i,j</a:t>
            </a:r>
            <a:r>
              <a:rPr lang="en-US" altLang="zh-TW" sz="2400" dirty="0" smtClean="0"/>
              <a:t>) with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in the giant component and j in the second component is SnS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(n).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As these two components are separated, there are no edges between all these pairs of vertices, which happens with probability q(n) given by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Thus, the probability that there exists another component with the size that goes to infinity is 0.</a:t>
            </a:r>
          </a:p>
          <a:p>
            <a:r>
              <a:rPr lang="en-US" altLang="zh-TW" sz="2400" dirty="0" smtClean="0"/>
              <a:t>All the non-giant components are small components that have sizes independent of the network size n. 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771800" y="3068960"/>
          <a:ext cx="5422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Formula" r:id="rId3" imgW="2735640" imgH="295920" progId="Equation.Ribbit">
                  <p:embed/>
                </p:oleObj>
              </mc:Choice>
              <mc:Fallback>
                <p:oleObj name="Formula" r:id="rId3" imgW="2735640" imgH="29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068960"/>
                        <a:ext cx="54229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043608" y="3717032"/>
          <a:ext cx="7415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Formula" r:id="rId5" imgW="3741480" imgH="253080" progId="Equation.Ribbit">
                  <p:embed/>
                </p:oleObj>
              </mc:Choice>
              <mc:Fallback>
                <p:oleObj name="Formula" r:id="rId5" imgW="3741480" imgH="2530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717032"/>
                        <a:ext cx="74152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For c&lt;1, there does not exist a giant component.</a:t>
            </a:r>
          </a:p>
          <a:p>
            <a:r>
              <a:rPr lang="en-US" altLang="zh-TW" sz="2400" dirty="0" smtClean="0"/>
              <a:t>We will argue that all the components in this case are also small components (that have sizes independent of the network size n).</a:t>
            </a:r>
          </a:p>
          <a:p>
            <a:r>
              <a:rPr lang="en-US" altLang="zh-TW" sz="2400" dirty="0" smtClean="0"/>
              <a:t>Let X be the size of the component of a randomly chosen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Suppose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has K neighbors, n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n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…,n</a:t>
            </a:r>
            <a:r>
              <a:rPr lang="en-US" altLang="zh-TW" sz="2400" baseline="-25000" dirty="0" smtClean="0"/>
              <a:t>K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Let </a:t>
            </a:r>
            <a:r>
              <a:rPr lang="en-US" altLang="zh-TW" sz="2400" dirty="0" err="1" smtClean="0"/>
              <a:t>X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, j=1,..,K, be the size of the component of </a:t>
            </a:r>
            <a:r>
              <a:rPr lang="en-US" altLang="zh-TW" sz="2400" dirty="0" err="1" smtClean="0"/>
              <a:t>n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 after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being removed from the graph.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</a:t>
            </a:r>
            <a:endParaRPr lang="zh-TW" altLang="en-US" dirty="0"/>
          </a:p>
        </p:txBody>
      </p:sp>
      <p:pic>
        <p:nvPicPr>
          <p:cNvPr id="4" name="Picture 5" descr="p411_12_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394075" cy="3203823"/>
          </a:xfrm>
          <a:prstGeom prst="rect">
            <a:avLst/>
          </a:prstGeom>
          <a:noFill/>
        </p:spPr>
      </p:pic>
      <p:pic>
        <p:nvPicPr>
          <p:cNvPr id="5" name="Picture 4" descr="p411_12_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428745" cy="30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Removing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yields a sample graph in G(n-1,p). When n is large, X, </a:t>
            </a:r>
            <a:r>
              <a:rPr lang="en-US" altLang="zh-TW" sz="2400" dirty="0" err="1" smtClean="0"/>
              <a:t>X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err="1" smtClean="0"/>
              <a:t>’s</a:t>
            </a:r>
            <a:r>
              <a:rPr lang="en-US" altLang="zh-TW" sz="2400" dirty="0" smtClean="0"/>
              <a:t> have the same distribution.</a:t>
            </a:r>
          </a:p>
          <a:p>
            <a:r>
              <a:rPr lang="en-US" altLang="zh-TW" sz="2400" dirty="0" smtClean="0"/>
              <a:t>Note that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expected size of the component of a randomly chosen vertex is independent of the size of the network n.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059832" y="3068960"/>
          <a:ext cx="20113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Formula" r:id="rId3" imgW="1013760" imgH="473760" progId="Equation.Ribbit">
                  <p:embed/>
                </p:oleObj>
              </mc:Choice>
              <mc:Fallback>
                <p:oleObj name="Formula" r:id="rId3" imgW="1013760" imgH="4737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68960"/>
                        <a:ext cx="2011362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835696" y="4221088"/>
          <a:ext cx="5226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Formula" r:id="rId5" imgW="2636640" imgH="329040" progId="Equation.Ribbit">
                  <p:embed/>
                </p:oleObj>
              </mc:Choice>
              <mc:Fallback>
                <p:oleObj name="Formula" r:id="rId5" imgW="2636640" imgH="3290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221088"/>
                        <a:ext cx="52260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Small components are trees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Consider a component with size s.</a:t>
            </a:r>
          </a:p>
          <a:p>
            <a:r>
              <a:rPr lang="en-US" altLang="zh-TW" sz="2400" dirty="0" smtClean="0"/>
              <a:t>Suppose that T is a spanning tree in this component. </a:t>
            </a:r>
          </a:p>
          <a:p>
            <a:r>
              <a:rPr lang="en-US" altLang="zh-TW" sz="2400" dirty="0" smtClean="0"/>
              <a:t>Note that the tree T has s-1 edges.</a:t>
            </a:r>
          </a:p>
          <a:p>
            <a:r>
              <a:rPr lang="en-US" altLang="zh-TW" sz="2400" dirty="0" smtClean="0"/>
              <a:t>Thus, the number of edges that are in S\T is bounded above by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expected number of edges that are in S\T is bounded above by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283968" y="4005064"/>
          <a:ext cx="20240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Formula" r:id="rId3" imgW="1021320" imgH="384840" progId="Equation.Ribbit">
                  <p:embed/>
                </p:oleObj>
              </mc:Choice>
              <mc:Fallback>
                <p:oleObj name="Formula" r:id="rId3" imgW="1021320" imgH="384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05064"/>
                        <a:ext cx="20240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339752" y="5661248"/>
          <a:ext cx="5195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Formula" r:id="rId5" imgW="2621520" imgH="384840" progId="Equation.Ribbit">
                  <p:embed/>
                </p:oleObj>
              </mc:Choice>
              <mc:Fallback>
                <p:oleObj name="Formula" r:id="rId5" imgW="2621520" imgH="3848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661248"/>
                        <a:ext cx="51958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   be the probability that a randomly chosen vertex is in a small component of size s.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where S is the fraction of vertices in the giant component. </a:t>
            </a:r>
          </a:p>
          <a:p>
            <a:endParaRPr lang="zh-TW" altLang="en-US" sz="24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08175" y="2046684"/>
          <a:ext cx="268288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Formula" r:id="rId3" imgW="134640" imgH="115920" progId="Equation.Ribbit">
                  <p:embed/>
                </p:oleObj>
              </mc:Choice>
              <mc:Fallback>
                <p:oleObj name="Formula" r:id="rId3" imgW="134640" imgH="11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46684"/>
                        <a:ext cx="268288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106488" y="3019425"/>
          <a:ext cx="67802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Formula" r:id="rId5" imgW="3420360" imgH="336600" progId="Equation.Ribbit">
                  <p:embed/>
                </p:oleObj>
              </mc:Choice>
              <mc:Fallback>
                <p:oleObj name="Formula" r:id="rId5" imgW="3420360" imgH="336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3019425"/>
                        <a:ext cx="67802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411760" y="3789040"/>
          <a:ext cx="18700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Formula" r:id="rId7" imgW="942480" imgH="437040" progId="Equation.Ribbit">
                  <p:embed/>
                </p:oleObj>
              </mc:Choice>
              <mc:Fallback>
                <p:oleObj name="Formula" r:id="rId7" imgW="942480" imgH="4370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89040"/>
                        <a:ext cx="18700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Consider a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in a small component of size s. Suppose that the degree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is k.</a:t>
            </a:r>
          </a:p>
          <a:p>
            <a:r>
              <a:rPr lang="en-US" altLang="zh-TW" sz="2400" dirty="0" smtClean="0"/>
              <a:t>Let n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,n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…, </a:t>
            </a:r>
            <a:r>
              <a:rPr lang="en-US" altLang="zh-TW" sz="2400" dirty="0" err="1" smtClean="0"/>
              <a:t>n</a:t>
            </a:r>
            <a:r>
              <a:rPr lang="en-US" altLang="zh-TW" sz="2400" baseline="-25000" dirty="0" err="1" smtClean="0"/>
              <a:t>k</a:t>
            </a:r>
            <a:r>
              <a:rPr lang="en-US" altLang="zh-TW" sz="2400" dirty="0" smtClean="0"/>
              <a:t> be the k neighbors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The probability that </a:t>
            </a:r>
            <a:r>
              <a:rPr lang="en-US" altLang="zh-TW" sz="2400" dirty="0" err="1" smtClean="0"/>
              <a:t>n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 belongs to a small component of size </a:t>
            </a:r>
            <a:r>
              <a:rPr lang="en-US" altLang="zh-TW" sz="2400" dirty="0" err="1" smtClean="0"/>
              <a:t>s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 after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being removed is</a:t>
            </a:r>
          </a:p>
          <a:p>
            <a:r>
              <a:rPr lang="en-US" altLang="zh-TW" sz="2400" dirty="0" smtClean="0"/>
              <a:t>So the probability P(</a:t>
            </a:r>
            <a:r>
              <a:rPr lang="en-US" altLang="zh-TW" sz="2400" dirty="0" err="1" smtClean="0"/>
              <a:t>s|k</a:t>
            </a:r>
            <a:r>
              <a:rPr lang="en-US" altLang="zh-TW" sz="2400" dirty="0" smtClean="0"/>
              <a:t>)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belongs to a small component of size s, given that the degree is k, is the probability that its k neighbors belongs to small components of size s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s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,…,</a:t>
            </a:r>
            <a:r>
              <a:rPr lang="en-US" altLang="zh-TW" sz="2400" dirty="0" err="1" smtClean="0"/>
              <a:t>s</a:t>
            </a:r>
            <a:r>
              <a:rPr lang="en-US" altLang="zh-TW" sz="2400" baseline="-25000" dirty="0" err="1" smtClean="0"/>
              <a:t>k</a:t>
            </a:r>
            <a:r>
              <a:rPr lang="en-US" altLang="zh-TW" sz="2400" dirty="0" smtClean="0"/>
              <a:t>, and these sizes add up to s-1.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131840" y="4005064"/>
          <a:ext cx="3492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Formula" r:id="rId3" imgW="176760" imgH="141120" progId="Equation.Ribbit">
                  <p:embed/>
                </p:oleObj>
              </mc:Choice>
              <mc:Fallback>
                <p:oleObj name="Formula" r:id="rId3" imgW="176760" imgH="141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4"/>
                        <a:ext cx="349250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G(</a:t>
            </a:r>
            <a:r>
              <a:rPr lang="en-US" altLang="zh-TW" dirty="0" err="1" smtClean="0"/>
              <a:t>n,m</a:t>
            </a:r>
            <a:r>
              <a:rPr lang="en-US" altLang="zh-TW" dirty="0" smtClean="0"/>
              <a:t>)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Ensemble: the set of simple networks with n vertices and m edges</a:t>
            </a:r>
          </a:p>
          <a:p>
            <a:r>
              <a:rPr lang="en-US" altLang="zh-TW" dirty="0" smtClean="0"/>
              <a:t>For a graph G in G(</a:t>
            </a:r>
            <a:r>
              <a:rPr lang="en-US" altLang="zh-TW" dirty="0" err="1" smtClean="0"/>
              <a:t>n,m</a:t>
            </a:r>
            <a:r>
              <a:rPr lang="en-US" altLang="zh-TW" dirty="0" smtClean="0"/>
              <a:t>),</a:t>
            </a:r>
          </a:p>
          <a:p>
            <a:r>
              <a:rPr lang="en-US" altLang="zh-TW" dirty="0" smtClean="0"/>
              <a:t>     is the size of G(</a:t>
            </a:r>
            <a:r>
              <a:rPr lang="en-US" altLang="zh-TW" dirty="0" err="1" smtClean="0"/>
              <a:t>n,m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Let     be the diameter of a graph G</a:t>
            </a:r>
          </a:p>
          <a:p>
            <a:r>
              <a:rPr lang="en-US" altLang="zh-TW" dirty="0" smtClean="0"/>
              <a:t>Then the mean diameter 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588224" y="3573016"/>
          <a:ext cx="15954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rmula" r:id="rId3" imgW="805320" imgH="179280" progId="Equation.Ribbit">
                  <p:embed/>
                </p:oleObj>
              </mc:Choice>
              <mc:Fallback>
                <p:oleObj name="Formula" r:id="rId3" imgW="80532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573016"/>
                        <a:ext cx="15954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691680" y="4221088"/>
          <a:ext cx="2111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rmula" r:id="rId5" imgW="106920" imgH="156240" progId="Equation.Ribbit">
                  <p:embed/>
                </p:oleObj>
              </mc:Choice>
              <mc:Fallback>
                <p:oleObj name="Formula" r:id="rId5" imgW="106920" imgH="1562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21088"/>
                        <a:ext cx="2111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051720" y="4801592"/>
          <a:ext cx="5762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Formula" r:id="rId7" imgW="289800" imgH="179280" progId="Equation.Ribbit">
                  <p:embed/>
                </p:oleObj>
              </mc:Choice>
              <mc:Fallback>
                <p:oleObj name="Formula" r:id="rId7" imgW="28980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801592"/>
                        <a:ext cx="5762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184400" y="5805488"/>
          <a:ext cx="42703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rmula" r:id="rId9" imgW="2154240" imgH="405360" progId="Equation.Ribbit">
                  <p:embed/>
                </p:oleObj>
              </mc:Choice>
              <mc:Fallback>
                <p:oleObj name="Formula" r:id="rId9" imgW="2154240" imgH="4053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805488"/>
                        <a:ext cx="42703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Thus, we average P(</a:t>
            </a:r>
            <a:r>
              <a:rPr lang="en-US" altLang="zh-TW" sz="2400" dirty="0" err="1" smtClean="0"/>
              <a:t>s|k</a:t>
            </a:r>
            <a:r>
              <a:rPr lang="en-US" altLang="zh-TW" sz="2400" dirty="0" smtClean="0"/>
              <a:t>) over the distribution </a:t>
            </a:r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k</a:t>
            </a:r>
            <a:r>
              <a:rPr lang="en-US" altLang="zh-TW" sz="2400" dirty="0" smtClean="0"/>
              <a:t> of the degree to get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774825" y="1844675"/>
          <a:ext cx="54975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Formula" r:id="rId3" imgW="2773800" imgH="475200" progId="Equation.Ribbit">
                  <p:embed/>
                </p:oleObj>
              </mc:Choice>
              <mc:Fallback>
                <p:oleObj name="Formula" r:id="rId3" imgW="2773800" imgH="4752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844675"/>
                        <a:ext cx="5497513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591744" y="3342829"/>
          <a:ext cx="268288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Formula" r:id="rId5" imgW="134640" imgH="115920" progId="Equation.Ribbit">
                  <p:embed/>
                </p:oleObj>
              </mc:Choice>
              <mc:Fallback>
                <p:oleObj name="Formula" r:id="rId5" imgW="134640" imgH="1159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744" y="3342829"/>
                        <a:ext cx="268288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475656" y="3717032"/>
          <a:ext cx="58896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Formula" r:id="rId7" imgW="2968200" imgH="1505160" progId="Equation.Ribbit">
                  <p:embed/>
                </p:oleObj>
              </mc:Choice>
              <mc:Fallback>
                <p:oleObj name="Formula" r:id="rId7" imgW="2968200" imgH="15051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717032"/>
                        <a:ext cx="5889625" cy="298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Generating functions (z-transform)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generating function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Given h(z), we can recover the probabilities by differentiating: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691680" y="2276872"/>
          <a:ext cx="5330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Formula" r:id="rId3" imgW="2689920" imgH="437040" progId="Equation.Ribbit">
                  <p:embed/>
                </p:oleObj>
              </mc:Choice>
              <mc:Fallback>
                <p:oleObj name="Formula" r:id="rId3" imgW="268992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76872"/>
                        <a:ext cx="53308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779912" y="4869160"/>
          <a:ext cx="229894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Formula" r:id="rId5" imgW="976680" imgH="336600" progId="Equation.Ribbit">
                  <p:embed/>
                </p:oleObj>
              </mc:Choice>
              <mc:Fallback>
                <p:oleObj name="Formula" r:id="rId5" imgW="976680" imgH="336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869160"/>
                        <a:ext cx="2298941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059832" y="3212976"/>
          <a:ext cx="2863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Formula" r:id="rId7" imgW="1444320" imgH="437040" progId="Equation.Ribbit">
                  <p:embed/>
                </p:oleObj>
              </mc:Choice>
              <mc:Fallback>
                <p:oleObj name="Formula" r:id="rId7" imgW="1444320" imgH="4370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212976"/>
                        <a:ext cx="28638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 self-consistent equation for h(z)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2400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790575" y="1916113"/>
          <a:ext cx="7262813" cy="448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Formula" r:id="rId3" imgW="3661560" imgH="2265840" progId="Equation.Ribbit">
                  <p:embed/>
                </p:oleObj>
              </mc:Choice>
              <mc:Fallback>
                <p:oleObj name="Formula" r:id="rId3" imgW="3661560" imgH="22658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916113"/>
                        <a:ext cx="7262813" cy="448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353"/>
            <a:ext cx="8162925" cy="1569660"/>
          </a:xfrm>
        </p:spPr>
        <p:txBody>
          <a:bodyPr/>
          <a:lstStyle/>
          <a:p>
            <a:r>
              <a:rPr lang="en-US" altLang="zh-TW" sz="3200" dirty="0" smtClean="0"/>
              <a:t>The mean size of the small component to which a randomly chosen vertex belongs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To find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339752" y="1844824"/>
          <a:ext cx="28638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Formula" r:id="rId3" imgW="1444320" imgH="395280" progId="Equation.Ribbit">
                  <p:embed/>
                </p:oleObj>
              </mc:Choice>
              <mc:Fallback>
                <p:oleObj name="Formula" r:id="rId3" imgW="1444320" imgH="395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844824"/>
                        <a:ext cx="286385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555776" y="2851026"/>
          <a:ext cx="684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Formula" r:id="rId5" imgW="344520" imgH="182880" progId="Equation.Ribbit">
                  <p:embed/>
                </p:oleObj>
              </mc:Choice>
              <mc:Fallback>
                <p:oleObj name="Formula" r:id="rId5" imgW="344520" imgH="1828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851026"/>
                        <a:ext cx="68421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308100" y="3269729"/>
          <a:ext cx="63754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Formula" r:id="rId7" imgW="3215880" imgH="552600" progId="Equation.Ribbit">
                  <p:embed/>
                </p:oleObj>
              </mc:Choice>
              <mc:Fallback>
                <p:oleObj name="Formula" r:id="rId7" imgW="3215880" imgH="5526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269729"/>
                        <a:ext cx="63754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187624" y="4437112"/>
          <a:ext cx="71421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Formula" r:id="rId9" imgW="3604320" imgH="383760" progId="Equation.Ribbit">
                  <p:embed/>
                </p:oleObj>
              </mc:Choice>
              <mc:Fallback>
                <p:oleObj name="Formula" r:id="rId9" imgW="3604320" imgH="3837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71421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331640" y="5301208"/>
          <a:ext cx="4651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Formula" r:id="rId11" imgW="2345760" imgH="395280" progId="Equation.Ribbit">
                  <p:embed/>
                </p:oleObj>
              </mc:Choice>
              <mc:Fallback>
                <p:oleObj name="Formula" r:id="rId11" imgW="2345760" imgH="3952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301208"/>
                        <a:ext cx="465137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The size of a small component for the case c&lt;1 by using random variables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X be the size of the component of a randomly chosen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given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is in a small component.</a:t>
            </a:r>
          </a:p>
          <a:p>
            <a:r>
              <a:rPr lang="en-US" altLang="zh-TW" sz="2400" dirty="0" smtClean="0"/>
              <a:t>Suppose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has K neighbors, n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n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…,n</a:t>
            </a:r>
            <a:r>
              <a:rPr lang="en-US" altLang="zh-TW" sz="2400" baseline="-25000" dirty="0" smtClean="0"/>
              <a:t>K</a:t>
            </a:r>
            <a:r>
              <a:rPr lang="en-US" altLang="zh-TW" sz="2400" dirty="0" smtClean="0"/>
              <a:t>. (K is a Poisson random variable with mean c)</a:t>
            </a:r>
          </a:p>
          <a:p>
            <a:r>
              <a:rPr lang="en-US" altLang="zh-TW" sz="2400" dirty="0" smtClean="0"/>
              <a:t>Let </a:t>
            </a:r>
            <a:r>
              <a:rPr lang="en-US" altLang="zh-TW" sz="2400" dirty="0" err="1" smtClean="0"/>
              <a:t>X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, j=1,..,K, be the size of the component of </a:t>
            </a:r>
            <a:r>
              <a:rPr lang="en-US" altLang="zh-TW" sz="2400" dirty="0" err="1" smtClean="0"/>
              <a:t>n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 after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being removed from the graph. </a:t>
            </a:r>
          </a:p>
          <a:p>
            <a:r>
              <a:rPr lang="en-US" altLang="zh-TW" sz="2400" dirty="0" smtClean="0"/>
              <a:t>Then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932040" y="2708920"/>
          <a:ext cx="1924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Formula" r:id="rId3" imgW="970560" imgH="179280" progId="Equation.Ribbit">
                  <p:embed/>
                </p:oleObj>
              </mc:Choice>
              <mc:Fallback>
                <p:oleObj name="Formula" r:id="rId3" imgW="97056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08920"/>
                        <a:ext cx="19240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115616" y="5661248"/>
          <a:ext cx="20050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Formula" r:id="rId5" imgW="1011240" imgH="473760" progId="Equation.Ribbit">
                  <p:embed/>
                </p:oleObj>
              </mc:Choice>
              <mc:Fallback>
                <p:oleObj name="Formula" r:id="rId5" imgW="1011240" imgH="4737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661248"/>
                        <a:ext cx="2005012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491880" y="5733256"/>
          <a:ext cx="52181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Formula" r:id="rId7" imgW="2631600" imgH="329040" progId="Equation.Ribbit">
                  <p:embed/>
                </p:oleObj>
              </mc:Choice>
              <mc:Fallback>
                <p:oleObj name="Formula" r:id="rId7" imgW="2631600" imgH="3290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733256"/>
                        <a:ext cx="521811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h(z) be the moment generation function of X.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1720" y="2492896"/>
          <a:ext cx="3101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Formula" r:id="rId3" imgW="1564920" imgH="437040" progId="Equation.Ribbit">
                  <p:embed/>
                </p:oleObj>
              </mc:Choice>
              <mc:Fallback>
                <p:oleObj name="Formula" r:id="rId3" imgW="156492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92896"/>
                        <a:ext cx="31019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051720" y="3429000"/>
          <a:ext cx="4440237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Formula" r:id="rId5" imgW="2240280" imgH="1180080" progId="Equation.Ribbit">
                  <p:embed/>
                </p:oleObj>
              </mc:Choice>
              <mc:Fallback>
                <p:oleObj name="Formula" r:id="rId5" imgW="2240280" imgH="11800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429000"/>
                        <a:ext cx="4440237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a small component for the case c&gt;1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   be the probability that a randomly chosen vertex is in a small component of size s. </a:t>
            </a:r>
          </a:p>
          <a:p>
            <a:r>
              <a:rPr lang="en-US" altLang="zh-TW" sz="2400" dirty="0" smtClean="0"/>
              <a:t>Let      be the conditional probability that a randomly chosen vertex is in a component of size s given that the randomly chosen vertex is in a small component.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Note that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907704" y="2060848"/>
          <a:ext cx="26828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Formula" r:id="rId3" imgW="134640" imgH="115920" progId="Equation.Ribbit">
                  <p:embed/>
                </p:oleObj>
              </mc:Choice>
              <mc:Fallback>
                <p:oleObj name="Formula" r:id="rId3" imgW="134640" imgH="11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268287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79712" y="2780928"/>
          <a:ext cx="2682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Formula" r:id="rId5" imgW="134640" imgH="151200" progId="Equation.Ribbit">
                  <p:embed/>
                </p:oleObj>
              </mc:Choice>
              <mc:Fallback>
                <p:oleObj name="Formula" r:id="rId5" imgW="134640" imgH="1512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80928"/>
                        <a:ext cx="268288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131840" y="4365104"/>
          <a:ext cx="202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Formula" r:id="rId7" imgW="1023840" imgH="179280" progId="Equation.Ribbit">
                  <p:embed/>
                </p:oleObj>
              </mc:Choice>
              <mc:Fallback>
                <p:oleObj name="Formula" r:id="rId7" imgW="102384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365104"/>
                        <a:ext cx="20288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3563888" y="5013176"/>
          <a:ext cx="12906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Formula" r:id="rId9" imgW="651600" imgH="437040" progId="Equation.Ribbit">
                  <p:embed/>
                </p:oleObj>
              </mc:Choice>
              <mc:Fallback>
                <p:oleObj name="Formula" r:id="rId9" imgW="651600" imgH="43704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013176"/>
                        <a:ext cx="129063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The size of a small component for the case c&gt;1 by using random variables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X be the size of the component of a randomly chosen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given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is in a small component.</a:t>
            </a:r>
          </a:p>
          <a:p>
            <a:r>
              <a:rPr lang="en-US" altLang="zh-TW" sz="2400" dirty="0" smtClean="0"/>
              <a:t>Suppose that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has K neighbors, n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n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…,n</a:t>
            </a:r>
            <a:r>
              <a:rPr lang="en-US" altLang="zh-TW" sz="2400" baseline="-25000" dirty="0" smtClean="0"/>
              <a:t>K</a:t>
            </a:r>
            <a:r>
              <a:rPr lang="en-US" altLang="zh-TW" sz="2400" dirty="0" smtClean="0"/>
              <a:t>. (K is a Poisson random variable with mean </a:t>
            </a:r>
            <a:r>
              <a:rPr lang="en-US" altLang="zh-TW" sz="2400" dirty="0" smtClean="0">
                <a:solidFill>
                  <a:srgbClr val="0000FF"/>
                </a:solidFill>
              </a:rPr>
              <a:t>c(1-S) why?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Let </a:t>
            </a:r>
            <a:r>
              <a:rPr lang="en-US" altLang="zh-TW" sz="2400" dirty="0" err="1" smtClean="0"/>
              <a:t>X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, j=1,..,K, be the size of the component of </a:t>
            </a:r>
            <a:r>
              <a:rPr lang="en-US" altLang="zh-TW" sz="2400" dirty="0" err="1" smtClean="0"/>
              <a:t>n</a:t>
            </a:r>
            <a:r>
              <a:rPr lang="en-US" altLang="zh-TW" sz="2400" baseline="-25000" dirty="0" err="1" smtClean="0"/>
              <a:t>j</a:t>
            </a:r>
            <a:r>
              <a:rPr lang="en-US" altLang="zh-TW" sz="2400" dirty="0" smtClean="0"/>
              <a:t> after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being removed from the graph. </a:t>
            </a:r>
          </a:p>
          <a:p>
            <a:r>
              <a:rPr lang="en-US" altLang="zh-TW" sz="2400" dirty="0" smtClean="0"/>
              <a:t>Then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932040" y="2708920"/>
          <a:ext cx="1924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Formula" r:id="rId3" imgW="970560" imgH="179280" progId="Equation.Ribbit">
                  <p:embed/>
                </p:oleObj>
              </mc:Choice>
              <mc:Fallback>
                <p:oleObj name="Formula" r:id="rId3" imgW="97056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08920"/>
                        <a:ext cx="19240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043608" y="5589240"/>
          <a:ext cx="20050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Formula" r:id="rId5" imgW="1011240" imgH="473760" progId="Equation.Ribbit">
                  <p:embed/>
                </p:oleObj>
              </mc:Choice>
              <mc:Fallback>
                <p:oleObj name="Formula" r:id="rId5" imgW="1011240" imgH="4737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589240"/>
                        <a:ext cx="2005012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151188" y="5721350"/>
          <a:ext cx="59007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Formula" r:id="rId7" imgW="2977200" imgH="341640" progId="Equation.Ribbit">
                  <p:embed/>
                </p:oleObj>
              </mc:Choice>
              <mc:Fallback>
                <p:oleObj name="Formula" r:id="rId7" imgW="2977200" imgH="3416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5721350"/>
                        <a:ext cx="5900737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>
                <a:solidFill>
                  <a:srgbClr val="003366"/>
                </a:solidFill>
              </a:rPr>
              <a:t>The size of a small component for the case c&gt;1 by using random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     be the moment generation function of X.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051720" y="2492896"/>
          <a:ext cx="3101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Formula" r:id="rId3" imgW="1564920" imgH="437040" progId="Equation.Ribbit">
                  <p:embed/>
                </p:oleObj>
              </mc:Choice>
              <mc:Fallback>
                <p:oleObj name="Formula" r:id="rId3" imgW="156492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492896"/>
                        <a:ext cx="31019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051050" y="3409950"/>
          <a:ext cx="4440238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Formula" r:id="rId5" imgW="2240280" imgH="1199160" progId="Equation.Ribbit">
                  <p:embed/>
                </p:oleObj>
              </mc:Choice>
              <mc:Fallback>
                <p:oleObj name="Formula" r:id="rId5" imgW="2240280" imgH="11991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409950"/>
                        <a:ext cx="4440238" cy="237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07704" y="1988840"/>
          <a:ext cx="4508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Formula" r:id="rId7" imgW="227520" imgH="169200" progId="Equation.Ribbit">
                  <p:embed/>
                </p:oleObj>
              </mc:Choice>
              <mc:Fallback>
                <p:oleObj name="Formula" r:id="rId7" imgW="227520" imgH="16920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88840"/>
                        <a:ext cx="4508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09263"/>
              </p:ext>
            </p:extLst>
          </p:nvPr>
        </p:nvGraphicFramePr>
        <p:xfrm>
          <a:off x="928688" y="5956300"/>
          <a:ext cx="71389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Formula" r:id="rId9" imgW="3600720" imgH="376200" progId="Equation.Ribbit">
                  <p:embed/>
                </p:oleObj>
              </mc:Choice>
              <mc:Fallback>
                <p:oleObj name="Formula" r:id="rId9" imgW="3600720" imgH="37620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956300"/>
                        <a:ext cx="7138987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Conjugate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Conditioning on that a randomly chosen vertex is in a small component (i.e., it is not in the giant component), the degree distribution of the chosen vertex is changed from the original Poisson distribution with mean c to the conjugate distribution with mean c(1-S).</a:t>
            </a:r>
          </a:p>
          <a:p>
            <a:r>
              <a:rPr lang="en-US" altLang="zh-TW" sz="2400" dirty="0" smtClean="0"/>
              <a:t>To see this, note that the Poisson random graph is the limit of the G(</a:t>
            </a:r>
            <a:r>
              <a:rPr lang="en-US" altLang="zh-TW" sz="2400" dirty="0" err="1" smtClean="0"/>
              <a:t>n,p</a:t>
            </a:r>
            <a:r>
              <a:rPr lang="en-US" altLang="zh-TW" sz="2400" dirty="0" smtClean="0"/>
              <a:t>) model with c=(n-1)p.</a:t>
            </a:r>
          </a:p>
          <a:p>
            <a:r>
              <a:rPr lang="en-US" altLang="zh-TW" sz="2400" dirty="0" smtClean="0"/>
              <a:t>The degree distribution is binomial B(n-1,p) in the G(</a:t>
            </a:r>
            <a:r>
              <a:rPr lang="en-US" altLang="zh-TW" sz="2400" dirty="0" err="1" smtClean="0"/>
              <a:t>n,p</a:t>
            </a:r>
            <a:r>
              <a:rPr lang="en-US" altLang="zh-TW" sz="2400" dirty="0" smtClean="0"/>
              <a:t>)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G(</a:t>
            </a:r>
            <a:r>
              <a:rPr lang="en-US" altLang="zh-TW" dirty="0" err="1" smtClean="0"/>
              <a:t>n,p</a:t>
            </a:r>
            <a:r>
              <a:rPr lang="en-US" altLang="zh-TW" dirty="0" smtClean="0"/>
              <a:t>)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There are n vertices.</a:t>
            </a:r>
          </a:p>
          <a:p>
            <a:r>
              <a:rPr lang="en-US" altLang="zh-TW" sz="2000" dirty="0" smtClean="0"/>
              <a:t>With probability p, we place an edge independently between each distinct pair.</a:t>
            </a:r>
          </a:p>
          <a:p>
            <a:r>
              <a:rPr lang="en-US" altLang="zh-TW" sz="2000" dirty="0" smtClean="0"/>
              <a:t>First studied by </a:t>
            </a:r>
            <a:r>
              <a:rPr lang="en-US" altLang="zh-TW" sz="2000" dirty="0" err="1" smtClean="0"/>
              <a:t>Solomonoff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Rapoport</a:t>
            </a:r>
            <a:r>
              <a:rPr lang="en-US" altLang="zh-TW" sz="2000" dirty="0" smtClean="0"/>
              <a:t> in 1951.</a:t>
            </a:r>
          </a:p>
          <a:p>
            <a:r>
              <a:rPr lang="en-US" altLang="zh-TW" sz="2000" dirty="0" err="1" smtClean="0"/>
              <a:t>Erdos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Renyi</a:t>
            </a:r>
            <a:r>
              <a:rPr lang="en-US" altLang="zh-TW" sz="2000" dirty="0" smtClean="0"/>
              <a:t> published a series of papers on this model.</a:t>
            </a:r>
          </a:p>
          <a:p>
            <a:r>
              <a:rPr lang="en-US" altLang="zh-TW" sz="2000" dirty="0" smtClean="0"/>
              <a:t>For a sample G in G(</a:t>
            </a:r>
            <a:r>
              <a:rPr lang="en-US" altLang="zh-TW" sz="2000" dirty="0" err="1" smtClean="0"/>
              <a:t>n,p</a:t>
            </a:r>
            <a:r>
              <a:rPr lang="en-US" altLang="zh-TW" sz="2000" dirty="0" smtClean="0"/>
              <a:t>) with m edges,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probability of drawing a graph with m edges is then </a:t>
            </a:r>
            <a:endParaRPr lang="zh-TW" altLang="en-US" sz="20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843808" y="4437112"/>
          <a:ext cx="331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Formula" r:id="rId3" imgW="1670400" imgH="264240" progId="Equation.Ribbit">
                  <p:embed/>
                </p:oleObj>
              </mc:Choice>
              <mc:Fallback>
                <p:oleObj name="Formula" r:id="rId3" imgW="1670400" imgH="2642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37112"/>
                        <a:ext cx="33115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195736" y="5589240"/>
          <a:ext cx="50323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Formula" r:id="rId5" imgW="2539080" imgH="566640" progId="Equation.Ribbit">
                  <p:embed/>
                </p:oleObj>
              </mc:Choice>
              <mc:Fallback>
                <p:oleObj name="Formula" r:id="rId5" imgW="2539080" imgH="5666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589240"/>
                        <a:ext cx="5032375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Conjugate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giant component contains (roughly) </a:t>
            </a:r>
            <a:r>
              <a:rPr lang="en-US" altLang="zh-TW" sz="2400" dirty="0" err="1" smtClean="0"/>
              <a:t>Sn</a:t>
            </a:r>
            <a:r>
              <a:rPr lang="en-US" altLang="zh-TW" sz="2400" dirty="0" smtClean="0"/>
              <a:t> vertices. </a:t>
            </a:r>
          </a:p>
          <a:p>
            <a:r>
              <a:rPr lang="en-US" altLang="zh-TW" sz="2400" dirty="0" smtClean="0"/>
              <a:t>Given that the chosen vertex is not in the giant component, the chosen vertex has no connection to the </a:t>
            </a:r>
            <a:r>
              <a:rPr lang="en-US" altLang="zh-TW" sz="2400" dirty="0" err="1" smtClean="0"/>
              <a:t>Sn</a:t>
            </a:r>
            <a:r>
              <a:rPr lang="en-US" altLang="zh-TW" sz="2400" dirty="0" smtClean="0"/>
              <a:t> vertices in the giant component. </a:t>
            </a:r>
          </a:p>
          <a:p>
            <a:r>
              <a:rPr lang="en-US" altLang="zh-TW" sz="2400" dirty="0" smtClean="0"/>
              <a:t>Given that, the number of possible connections is then the sum of n(1-S) Bernoulli  random variables with mean p.</a:t>
            </a:r>
          </a:p>
          <a:p>
            <a:r>
              <a:rPr lang="en-US" altLang="zh-TW" sz="2400" dirty="0" smtClean="0"/>
              <a:t>Thus, the degree distribution then becomes binomial B(n(1-S),p).</a:t>
            </a:r>
          </a:p>
          <a:p>
            <a:r>
              <a:rPr lang="en-US" altLang="zh-TW" sz="2400" dirty="0" smtClean="0"/>
              <a:t>As a limit, the conjugate degree distribution is Poisson with mean c(1-S). </a:t>
            </a:r>
            <a:endParaRPr lang="zh-TW" altLang="en-US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Average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Recall that    is the probability that a randomly chosen vertex is in a small component of size s.</a:t>
            </a:r>
          </a:p>
          <a:p>
            <a:r>
              <a:rPr lang="en-US" altLang="zh-TW" sz="2400" dirty="0" smtClean="0"/>
              <a:t>     is not strictly the average size of a small component, but the average size of the component to which a randomly chosen vertex belongs.</a:t>
            </a:r>
          </a:p>
          <a:p>
            <a:r>
              <a:rPr lang="en-US" altLang="zh-TW" sz="2400" dirty="0" smtClean="0"/>
              <a:t>Larger components have more vertices.</a:t>
            </a:r>
          </a:p>
          <a:p>
            <a:r>
              <a:rPr lang="en-US" altLang="zh-TW" sz="2400" dirty="0" smtClean="0"/>
              <a:t>    is a biased estimate of the actual average component size.</a:t>
            </a:r>
          </a:p>
          <a:p>
            <a:endParaRPr lang="zh-TW" altLang="en-US" sz="24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59832" y="2046684"/>
          <a:ext cx="268288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Formula" r:id="rId3" imgW="134640" imgH="115920" progId="Equation.Ribbit">
                  <p:embed/>
                </p:oleObj>
              </mc:Choice>
              <mc:Fallback>
                <p:oleObj name="Formula" r:id="rId3" imgW="134640" imgH="11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046684"/>
                        <a:ext cx="268288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430313" y="2780928"/>
          <a:ext cx="333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Formula" r:id="rId5" imgW="167760" imgH="179280" progId="Equation.Ribbit">
                  <p:embed/>
                </p:oleObj>
              </mc:Choice>
              <mc:Fallback>
                <p:oleObj name="Formula" r:id="rId5" imgW="167760" imgH="1792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13" y="2780928"/>
                        <a:ext cx="3333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358305" y="4725144"/>
          <a:ext cx="333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Formula" r:id="rId7" imgW="167760" imgH="179280" progId="Equation.Ribbit">
                  <p:embed/>
                </p:oleObj>
              </mc:Choice>
              <mc:Fallback>
                <p:oleObj name="Formula" r:id="rId7" imgW="16776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305" y="4725144"/>
                        <a:ext cx="3333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Average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n</a:t>
            </a:r>
            <a:r>
              <a:rPr lang="en-US" altLang="zh-TW" sz="2400" baseline="-25000" dirty="0" smtClean="0"/>
              <a:t>s</a:t>
            </a:r>
            <a:r>
              <a:rPr lang="en-US" altLang="zh-TW" sz="2400" dirty="0" smtClean="0"/>
              <a:t> be the actual number components of size s in the sample graph.</a:t>
            </a:r>
          </a:p>
          <a:p>
            <a:r>
              <a:rPr lang="en-US" altLang="zh-TW" sz="2400" dirty="0" smtClean="0"/>
              <a:t>The number of vertices that belongs to components with size s is </a:t>
            </a:r>
            <a:r>
              <a:rPr lang="en-US" altLang="zh-TW" sz="2400" dirty="0" err="1" smtClean="0"/>
              <a:t>sn</a:t>
            </a:r>
            <a:r>
              <a:rPr lang="en-US" altLang="zh-TW" sz="2400" baseline="-25000" dirty="0" err="1" smtClean="0"/>
              <a:t>s</a:t>
            </a:r>
            <a:r>
              <a:rPr lang="en-US" altLang="zh-TW" sz="2400" dirty="0" smtClean="0"/>
              <a:t>. </a:t>
            </a:r>
          </a:p>
          <a:p>
            <a:r>
              <a:rPr lang="en-US" altLang="zh-TW" sz="2400" dirty="0" smtClean="0"/>
              <a:t>Hence the probability that a randomly chosen vertex in a small component of size s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average size of a component, denoted by R, is</a:t>
            </a:r>
            <a:endParaRPr lang="zh-TW" altLang="en-US" sz="2400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923928" y="4437112"/>
          <a:ext cx="11477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Formula" r:id="rId3" imgW="579240" imgH="297360" progId="Equation.Ribbit">
                  <p:embed/>
                </p:oleObj>
              </mc:Choice>
              <mc:Fallback>
                <p:oleObj name="Formula" r:id="rId3" imgW="579240" imgH="2973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37112"/>
                        <a:ext cx="1147763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816100" y="5757863"/>
          <a:ext cx="4797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Formula" r:id="rId5" imgW="2419560" imgH="395280" progId="Equation.Ribbit">
                  <p:embed/>
                </p:oleObj>
              </mc:Choice>
              <mc:Fallback>
                <p:oleObj name="Formula" r:id="rId5" imgW="2419560" imgH="3952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5757863"/>
                        <a:ext cx="47974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Average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Note that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From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We have 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87824" y="1916832"/>
          <a:ext cx="51006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Formula" r:id="rId3" imgW="2573280" imgH="437040" progId="Equation.Ribbit">
                  <p:embed/>
                </p:oleObj>
              </mc:Choice>
              <mc:Fallback>
                <p:oleObj name="Formula" r:id="rId3" imgW="257328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16832"/>
                        <a:ext cx="510063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915816" y="4149080"/>
          <a:ext cx="27781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Formula" r:id="rId5" imgW="1401120" imgH="345600" progId="Equation.Ribbit">
                  <p:embed/>
                </p:oleObj>
              </mc:Choice>
              <mc:Fallback>
                <p:oleObj name="Formula" r:id="rId5" imgW="1401120" imgH="3456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49080"/>
                        <a:ext cx="277812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339752" y="2852936"/>
          <a:ext cx="63754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Formula" r:id="rId7" imgW="3215880" imgH="552600" progId="Equation.Ribbit">
                  <p:embed/>
                </p:oleObj>
              </mc:Choice>
              <mc:Fallback>
                <p:oleObj name="Formula" r:id="rId7" imgW="3215880" imgH="5526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52936"/>
                        <a:ext cx="63754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403648" y="5013176"/>
          <a:ext cx="623093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Formula" r:id="rId9" imgW="3143520" imgH="804240" progId="Equation.Ribbit">
                  <p:embed/>
                </p:oleObj>
              </mc:Choice>
              <mc:Fallback>
                <p:oleObj name="Formula" r:id="rId9" imgW="3143520" imgH="80424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13176"/>
                        <a:ext cx="6230938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Average size of a small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541463" y="1989138"/>
          <a:ext cx="25003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Formula" r:id="rId3" imgW="1007280" imgH="341640" progId="Equation.Ribbit">
                  <p:embed/>
                </p:oleObj>
              </mc:Choice>
              <mc:Fallback>
                <p:oleObj name="Formula" r:id="rId3" imgW="1007280" imgH="3416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989138"/>
                        <a:ext cx="2500312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076056" y="2060848"/>
          <a:ext cx="21272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Formula" r:id="rId5" imgW="1073160" imgH="341640" progId="Equation.Ribbit">
                  <p:embed/>
                </p:oleObj>
              </mc:Choice>
              <mc:Fallback>
                <p:oleObj name="Formula" r:id="rId5" imgW="1073160" imgH="3416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060848"/>
                        <a:ext cx="212725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p415_12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852936"/>
            <a:ext cx="4585469" cy="351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complete distribution of component sizes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Find      from</a:t>
            </a:r>
          </a:p>
          <a:p>
            <a:r>
              <a:rPr lang="en-US" altLang="zh-TW" sz="2400" dirty="0" smtClean="0"/>
              <a:t>Lagrange inversion formula: a formula that allows the explicit solution of equations of the form                      for the unknown function f(z), where        is a known function which at f=0 is finite, non-zero, and differentiable.</a:t>
            </a:r>
          </a:p>
          <a:p>
            <a:r>
              <a:rPr lang="en-US" altLang="zh-TW" sz="2400" dirty="0" smtClean="0"/>
              <a:t>Write f(z) as a series expansion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491880" y="1988840"/>
          <a:ext cx="3222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Formula" r:id="rId3" imgW="1625760" imgH="179280" progId="Equation.Ribbit">
                  <p:embed/>
                </p:oleObj>
              </mc:Choice>
              <mc:Fallback>
                <p:oleObj name="Formula" r:id="rId3" imgW="1625760" imgH="1792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88840"/>
                        <a:ext cx="32226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143473" y="2046685"/>
          <a:ext cx="26828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Formula" r:id="rId5" imgW="134640" imgH="115920" progId="Equation.Ribbit">
                  <p:embed/>
                </p:oleObj>
              </mc:Choice>
              <mc:Fallback>
                <p:oleObj name="Formula" r:id="rId5" imgW="134640" imgH="1159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473" y="2046685"/>
                        <a:ext cx="268287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237680" y="3212976"/>
          <a:ext cx="20462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Formula" r:id="rId7" imgW="1031400" imgH="179280" progId="Equation.Ribbit">
                  <p:embed/>
                </p:oleObj>
              </mc:Choice>
              <mc:Fallback>
                <p:oleObj name="Formula" r:id="rId7" imgW="103140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680" y="3212976"/>
                        <a:ext cx="20462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3221112" y="3501008"/>
          <a:ext cx="55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Formula" r:id="rId9" imgW="282240" imgH="179280" progId="Equation.Ribbit">
                  <p:embed/>
                </p:oleObj>
              </mc:Choice>
              <mc:Fallback>
                <p:oleObj name="Formula" r:id="rId9" imgW="282240" imgH="1792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12" y="3501008"/>
                        <a:ext cx="558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6444208" y="4365104"/>
          <a:ext cx="19478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Formula" r:id="rId11" imgW="983160" imgH="437040" progId="Equation.Ribbit">
                  <p:embed/>
                </p:oleObj>
              </mc:Choice>
              <mc:Fallback>
                <p:oleObj name="Formula" r:id="rId11" imgW="983160" imgH="43704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365104"/>
                        <a:ext cx="19478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1979712" y="5517232"/>
          <a:ext cx="5246459" cy="77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Formula" r:id="rId13" imgW="2399040" imgH="352080" progId="Equation.Ribbit">
                  <p:embed/>
                </p:oleObj>
              </mc:Choice>
              <mc:Fallback>
                <p:oleObj name="Formula" r:id="rId13" imgW="2399040" imgH="35208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17232"/>
                        <a:ext cx="5246459" cy="770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Cauchy’s formula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Cauchy’s formula for the nth derivation of a function g(z) at z=z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says that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where the integral is around a contour that enclose z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in the complex plane but encloses no poles in g(z).</a:t>
            </a:r>
          </a:p>
          <a:p>
            <a:r>
              <a:rPr lang="en-US" altLang="zh-TW" sz="2400" dirty="0" smtClean="0"/>
              <a:t> With                , z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=0, and n=s-1,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where the integral is around a contour in f.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411760" y="2852936"/>
          <a:ext cx="4138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Formula" r:id="rId3" imgW="2086920" imgH="383760" progId="Equation.Ribbit">
                  <p:embed/>
                </p:oleObj>
              </mc:Choice>
              <mc:Fallback>
                <p:oleObj name="Formula" r:id="rId3" imgW="2086920" imgH="3837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1386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307282" y="4797152"/>
          <a:ext cx="15446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Formula" r:id="rId5" imgW="780120" imgH="182880" progId="Equation.Ribbit">
                  <p:embed/>
                </p:oleObj>
              </mc:Choice>
              <mc:Fallback>
                <p:oleObj name="Formula" r:id="rId5" imgW="780120" imgH="1828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282" y="4797152"/>
                        <a:ext cx="15446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123728" y="5301208"/>
          <a:ext cx="44148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Formula" r:id="rId7" imgW="2226600" imgH="362160" progId="Equation.Ribbit">
                  <p:embed/>
                </p:oleObj>
              </mc:Choice>
              <mc:Fallback>
                <p:oleObj name="Formula" r:id="rId7" imgW="2226600" imgH="3621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01208"/>
                        <a:ext cx="441483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Cauchy’s formula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Write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From Cauchy’s formula, it then follows the Lagrange inversion formula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Need to show that the contour followed by f surrounds the origin.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267744" y="1988840"/>
          <a:ext cx="15779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Formula" r:id="rId3" imgW="795240" imgH="376200" progId="Equation.Ribbit">
                  <p:embed/>
                </p:oleObj>
              </mc:Choice>
              <mc:Fallback>
                <p:oleObj name="Formula" r:id="rId3" imgW="795240" imgH="3762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988840"/>
                        <a:ext cx="157797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59632" y="2852936"/>
          <a:ext cx="68818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Formula" r:id="rId5" imgW="3471120" imgH="371160" progId="Equation.Ribbit">
                  <p:embed/>
                </p:oleObj>
              </mc:Choice>
              <mc:Fallback>
                <p:oleObj name="Formula" r:id="rId5" imgW="3471120" imgH="3711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852936"/>
                        <a:ext cx="6881813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131840" y="4581128"/>
          <a:ext cx="32099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Formula" r:id="rId7" imgW="1619280" imgH="378720" progId="Equation.Ribbit">
                  <p:embed/>
                </p:oleObj>
              </mc:Choice>
              <mc:Fallback>
                <p:oleObj name="Formula" r:id="rId7" imgW="1619280" imgH="37872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581128"/>
                        <a:ext cx="320992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07704" y="6237312"/>
          <a:ext cx="5445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Formula" r:id="rId9" imgW="2746080" imgH="193320" progId="Equation.Ribbit">
                  <p:embed/>
                </p:oleObj>
              </mc:Choice>
              <mc:Fallback>
                <p:oleObj name="Formula" r:id="rId9" imgW="2746080" imgH="19332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237312"/>
                        <a:ext cx="54451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complete distribution of component sizes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We set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27784" y="1988840"/>
          <a:ext cx="40433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Formula" r:id="rId3" imgW="2039760" imgH="203400" progId="Equation.Ribbit">
                  <p:embed/>
                </p:oleObj>
              </mc:Choice>
              <mc:Fallback>
                <p:oleObj name="Formula" r:id="rId3" imgW="2039760" imgH="20340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88840"/>
                        <a:ext cx="40433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835696" y="2492896"/>
          <a:ext cx="51435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Formula" r:id="rId5" imgW="2594880" imgH="352080" progId="Equation.Ribbit">
                  <p:embed/>
                </p:oleObj>
              </mc:Choice>
              <mc:Fallback>
                <p:oleObj name="Formula" r:id="rId5" imgW="2594880" imgH="3520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14350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p419_12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356992"/>
            <a:ext cx="2902893" cy="308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Conjugate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For c&gt;1, we replace c by c(1-S) for </a:t>
            </a:r>
            <a:endParaRPr lang="zh-TW" altLang="en-US" sz="2400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475656" y="2564904"/>
          <a:ext cx="376872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Formula" r:id="rId3" imgW="1901520" imgH="1094760" progId="Equation.Ribbit">
                  <p:embed/>
                </p:oleObj>
              </mc:Choice>
              <mc:Fallback>
                <p:oleObj name="Formula" r:id="rId3" imgW="1901520" imgH="10947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4904"/>
                        <a:ext cx="3768725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876256" y="1988840"/>
          <a:ext cx="2682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Formula" r:id="rId5" imgW="134640" imgH="151200" progId="Equation.Ribbit">
                  <p:embed/>
                </p:oleObj>
              </mc:Choice>
              <mc:Fallback>
                <p:oleObj name="Formula" r:id="rId5" imgW="134640" imgH="1512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988840"/>
                        <a:ext cx="268287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1259632" y="4797152"/>
          <a:ext cx="22717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Formula" r:id="rId7" imgW="1146960" imgH="294840" progId="Equation.Ribbit">
                  <p:embed/>
                </p:oleObj>
              </mc:Choice>
              <mc:Fallback>
                <p:oleObj name="Formula" r:id="rId7" imgW="1146960" imgH="2948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97152"/>
                        <a:ext cx="2271712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3635896" y="4797152"/>
          <a:ext cx="21050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Formula" r:id="rId9" imgW="1062000" imgH="352080" progId="Equation.Ribbit">
                  <p:embed/>
                </p:oleObj>
              </mc:Choice>
              <mc:Fallback>
                <p:oleObj name="Formula" r:id="rId9" imgW="1062000" imgH="3520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210502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4721225" y="4221163"/>
          <a:ext cx="2927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Formula" r:id="rId11" imgW="1476000" imgH="196920" progId="Equation.Ribbit">
                  <p:embed/>
                </p:oleObj>
              </mc:Choice>
              <mc:Fallback>
                <p:oleObj name="Formula" r:id="rId11" imgW="1476000" imgH="196920" progId="Equation.Ribbit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4221163"/>
                        <a:ext cx="29273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mean degree in the G(</a:t>
            </a:r>
            <a:r>
              <a:rPr lang="en-US" altLang="zh-TW" dirty="0" err="1" smtClean="0"/>
              <a:t>n,p</a:t>
            </a:r>
            <a:r>
              <a:rPr lang="en-US" altLang="zh-TW" dirty="0" smtClean="0"/>
              <a:t>)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The mean value of m is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This is a direct result of the binomial distribution as there are n(n-1)/2 independent Bernoulli random variables with parameter p.</a:t>
            </a:r>
          </a:p>
          <a:p>
            <a:r>
              <a:rPr lang="en-US" altLang="zh-TW" sz="2000" dirty="0" smtClean="0"/>
              <a:t>The mean degree in a graph with m edges is 2m/n. Thus the mean degree in G(</a:t>
            </a:r>
            <a:r>
              <a:rPr lang="en-US" altLang="zh-TW" sz="2000" dirty="0" err="1" smtClean="0"/>
              <a:t>n,p</a:t>
            </a:r>
            <a:r>
              <a:rPr lang="en-US" altLang="zh-TW" sz="2000" dirty="0" smtClean="0"/>
              <a:t>) is </a:t>
            </a:r>
            <a:endParaRPr lang="zh-TW" altLang="en-US" sz="20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427984" y="1916832"/>
          <a:ext cx="40020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Formula" r:id="rId3" imgW="2018160" imgH="562680" progId="Equation.Ribbit">
                  <p:embed/>
                </p:oleObj>
              </mc:Choice>
              <mc:Fallback>
                <p:oleObj name="Formula" r:id="rId3" imgW="2018160" imgH="5626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002088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39552" y="5085184"/>
          <a:ext cx="81502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Formula" r:id="rId5" imgW="4108680" imgH="562680" progId="Equation.Ribbit">
                  <p:embed/>
                </p:oleObj>
              </mc:Choice>
              <mc:Fallback>
                <p:oleObj name="Formula" r:id="rId5" imgW="4108680" imgH="562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85184"/>
                        <a:ext cx="815022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203848" y="6309320"/>
          <a:ext cx="16652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Formula" r:id="rId7" imgW="839520" imgH="179280" progId="Equation.Ribbit">
                  <p:embed/>
                </p:oleObj>
              </mc:Choice>
              <mc:Fallback>
                <p:oleObj name="Formula" r:id="rId7" imgW="839520" imgH="1792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6309320"/>
                        <a:ext cx="16652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Basic idea: the average number of vertices s steps away from a randomly chosen vertex is c</a:t>
            </a:r>
            <a:r>
              <a:rPr lang="en-US" altLang="zh-TW" sz="2400" baseline="30000" dirty="0" smtClean="0"/>
              <a:t>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The number of steps to reach all the vertices  is then roughly when</a:t>
            </a:r>
          </a:p>
          <a:p>
            <a:r>
              <a:rPr lang="en-US" altLang="zh-TW" sz="2400" dirty="0" smtClean="0"/>
              <a:t>Thus the diameter is approximately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above argument is only an approximation. It breaks down when </a:t>
            </a:r>
            <a:r>
              <a:rPr lang="en-US" altLang="zh-TW" sz="2400" dirty="0" err="1" smtClean="0"/>
              <a:t>c</a:t>
            </a:r>
            <a:r>
              <a:rPr lang="en-US" altLang="zh-TW" sz="2400" baseline="30000" dirty="0" err="1" smtClean="0"/>
              <a:t>s</a:t>
            </a:r>
            <a:r>
              <a:rPr lang="en-US" altLang="zh-TW" sz="2400" dirty="0" smtClean="0"/>
              <a:t> becomes comparable to n.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427984" y="3140968"/>
          <a:ext cx="819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Formula" r:id="rId3" imgW="412920" imgH="157680" progId="Equation.Ribbit">
                  <p:embed/>
                </p:oleObj>
              </mc:Choice>
              <mc:Fallback>
                <p:oleObj name="Formula" r:id="rId3" imgW="412920" imgH="1576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140968"/>
                        <a:ext cx="8191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7164288" y="3429000"/>
          <a:ext cx="636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Formula" r:id="rId5" imgW="320040" imgH="363240" progId="Equation.Ribbit">
                  <p:embed/>
                </p:oleObj>
              </mc:Choice>
              <mc:Fallback>
                <p:oleObj name="Formula" r:id="rId5" imgW="320040" imgH="3632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429000"/>
                        <a:ext cx="6365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Consider two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j.</a:t>
            </a:r>
          </a:p>
          <a:p>
            <a:r>
              <a:rPr lang="en-US" altLang="zh-TW" sz="2400" dirty="0" smtClean="0"/>
              <a:t>The “ball” within distance s from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roughly contains </a:t>
            </a:r>
            <a:r>
              <a:rPr lang="en-US" altLang="zh-TW" sz="2400" dirty="0" err="1" smtClean="0"/>
              <a:t>c</a:t>
            </a:r>
            <a:r>
              <a:rPr lang="en-US" altLang="zh-TW" sz="2400" baseline="30000" dirty="0" err="1" smtClean="0"/>
              <a:t>s</a:t>
            </a:r>
            <a:r>
              <a:rPr lang="en-US" altLang="zh-TW" sz="2400" dirty="0" smtClean="0"/>
              <a:t> vertices.</a:t>
            </a:r>
          </a:p>
          <a:p>
            <a:r>
              <a:rPr lang="en-US" altLang="zh-TW" sz="2400" dirty="0" smtClean="0"/>
              <a:t>The “ball” within distance t from vertex j roughly contains c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 vertices.</a:t>
            </a:r>
            <a:endParaRPr lang="zh-TW" altLang="en-US" sz="2400" dirty="0" smtClean="0"/>
          </a:p>
          <a:p>
            <a:endParaRPr lang="zh-TW" altLang="en-US" sz="2400" dirty="0"/>
          </a:p>
        </p:txBody>
      </p:sp>
      <p:pic>
        <p:nvPicPr>
          <p:cNvPr id="4" name="Picture 4" descr="p421_fig_12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3744416" cy="245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(geodesic) distance between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is greater than d+1 if and only if there are no edges between the s-ball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the t-ball of vertex j for any s and t such that d=</a:t>
            </a:r>
            <a:r>
              <a:rPr lang="en-US" altLang="zh-TW" sz="2400" dirty="0" err="1" smtClean="0"/>
              <a:t>s+t</a:t>
            </a:r>
            <a:r>
              <a:rPr lang="en-US" altLang="zh-TW" sz="2400" dirty="0" smtClean="0"/>
              <a:t>. </a:t>
            </a:r>
          </a:p>
          <a:p>
            <a:r>
              <a:rPr lang="en-US" altLang="zh-TW" sz="2400" dirty="0" smtClean="0"/>
              <a:t>For any fixed s and t, there are on average </a:t>
            </a:r>
            <a:r>
              <a:rPr lang="en-US" altLang="zh-TW" sz="2400" dirty="0" err="1" smtClean="0"/>
              <a:t>c</a:t>
            </a:r>
            <a:r>
              <a:rPr lang="en-US" altLang="zh-TW" sz="2400" baseline="30000" dirty="0" err="1" smtClean="0"/>
              <a:t>s</a:t>
            </a:r>
            <a:r>
              <a:rPr lang="en-US" altLang="zh-TW" sz="2400" dirty="0" err="1" smtClean="0"/>
              <a:t>xc</a:t>
            </a:r>
            <a:r>
              <a:rPr lang="en-US" altLang="zh-TW" sz="2400" baseline="30000" dirty="0" err="1" smtClean="0"/>
              <a:t>t</a:t>
            </a:r>
            <a:r>
              <a:rPr lang="en-US" altLang="zh-TW" sz="2400" dirty="0" smtClean="0"/>
              <a:t> pairs of vertices.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574800" y="4213225"/>
          <a:ext cx="5449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Formula" r:id="rId3" imgW="2749680" imgH="295920" progId="Equation.Ribbit">
                  <p:embed/>
                </p:oleObj>
              </mc:Choice>
              <mc:Fallback>
                <p:oleObj name="Formula" r:id="rId3" imgW="2749680" imgH="29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213225"/>
                        <a:ext cx="5449888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411288" y="4868863"/>
          <a:ext cx="55546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Formula" r:id="rId5" imgW="2801880" imgH="355680" progId="Equation.Ribbit">
                  <p:embed/>
                </p:oleObj>
              </mc:Choice>
              <mc:Fallback>
                <p:oleObj name="Formula" r:id="rId5" imgW="2801880" imgH="355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4868863"/>
                        <a:ext cx="55546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123728" y="5733256"/>
          <a:ext cx="28940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Formula" r:id="rId7" imgW="1460520" imgH="355680" progId="Equation.Ribbit">
                  <p:embed/>
                </p:oleObj>
              </mc:Choice>
              <mc:Fallback>
                <p:oleObj name="Formula" r:id="rId7" imgW="1460520" imgH="3556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289401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Path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If    grows faster than n, then the probability approaches to 0.</a:t>
            </a:r>
          </a:p>
          <a:p>
            <a:r>
              <a:rPr lang="en-US" altLang="zh-TW" sz="2400" dirty="0" smtClean="0"/>
              <a:t>                   for some constant a and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constant A is known  (in the literature).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691680" y="1983755"/>
          <a:ext cx="223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Formula" r:id="rId3" imgW="111960" imgH="184320" progId="Equation.Ribbit">
                  <p:embed/>
                </p:oleObj>
              </mc:Choice>
              <mc:Fallback>
                <p:oleObj name="Formula" r:id="rId3" imgW="111960" imgH="1843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983755"/>
                        <a:ext cx="2238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31640" y="2852936"/>
          <a:ext cx="183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Formula" r:id="rId5" imgW="923400" imgH="184320" progId="Equation.Ribbit">
                  <p:embed/>
                </p:oleObj>
              </mc:Choice>
              <mc:Fallback>
                <p:oleObj name="Formula" r:id="rId5" imgW="923400" imgH="1843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852936"/>
                        <a:ext cx="18319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7308304" y="2852936"/>
          <a:ext cx="6604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Formula" r:id="rId7" imgW="333000" imgH="151200" progId="Equation.Ribbit">
                  <p:embed/>
                </p:oleObj>
              </mc:Choice>
              <mc:Fallback>
                <p:oleObj name="Formula" r:id="rId7" imgW="333000" imgH="1512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852936"/>
                        <a:ext cx="660400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835696" y="3501008"/>
          <a:ext cx="520541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Formula" r:id="rId9" imgW="2625120" imgH="372240" progId="Equation.Ribbit">
                  <p:embed/>
                </p:oleObj>
              </mc:Choice>
              <mc:Fallback>
                <p:oleObj name="Formula" r:id="rId9" imgW="2625120" imgH="37224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501008"/>
                        <a:ext cx="5205412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Problems with random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clustering coefficient in a random graph is C=c/(n-1), which is quite small for large n.</a:t>
            </a:r>
          </a:p>
          <a:p>
            <a:r>
              <a:rPr lang="en-US" altLang="zh-TW" sz="2400" dirty="0" smtClean="0"/>
              <a:t>This differs from the clustering coefficient of the real acquaintance network.</a:t>
            </a:r>
          </a:p>
          <a:p>
            <a:r>
              <a:rPr lang="en-US" altLang="zh-TW" sz="2400" dirty="0" smtClean="0"/>
              <a:t>Random graphs do not have correlation between adjacent vertices (</a:t>
            </a:r>
            <a:r>
              <a:rPr lang="en-US" altLang="zh-TW" sz="2400" dirty="0" err="1" smtClean="0"/>
              <a:t>assortativity</a:t>
            </a:r>
            <a:r>
              <a:rPr lang="en-US" altLang="zh-TW" sz="2400" dirty="0" smtClean="0"/>
              <a:t>).</a:t>
            </a:r>
          </a:p>
          <a:p>
            <a:r>
              <a:rPr lang="en-US" altLang="zh-TW" sz="2400" dirty="0" smtClean="0"/>
              <a:t>Random graphs do not show community structure.</a:t>
            </a:r>
          </a:p>
          <a:p>
            <a:r>
              <a:rPr lang="en-US" altLang="zh-TW" sz="2400" dirty="0" smtClean="0"/>
              <a:t>The degree distribution in a real network might be scale free (not Poisson).</a:t>
            </a:r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Degree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A given vertex in G(</a:t>
            </a:r>
            <a:r>
              <a:rPr lang="en-US" altLang="zh-TW" sz="2000" dirty="0" err="1" smtClean="0"/>
              <a:t>n,p</a:t>
            </a:r>
            <a:r>
              <a:rPr lang="en-US" altLang="zh-TW" sz="2000" dirty="0" smtClean="0"/>
              <a:t>) is connected with probability p to each of the n-1 other vertices.</a:t>
            </a:r>
          </a:p>
          <a:p>
            <a:r>
              <a:rPr lang="en-US" altLang="zh-TW" sz="2000" dirty="0" smtClean="0"/>
              <a:t>The degree of </a:t>
            </a:r>
            <a:r>
              <a:rPr lang="en-US" altLang="zh-TW" sz="2000" dirty="0" err="1" smtClean="0"/>
              <a:t>of</a:t>
            </a:r>
            <a:r>
              <a:rPr lang="en-US" altLang="zh-TW" sz="2000" dirty="0" smtClean="0"/>
              <a:t> a given vertex is thus a random variable with the binominal distribution B(n-1,p), i.e.,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Let the mean degree c=(n-1)p be fixed as n goes to</a:t>
            </a:r>
          </a:p>
          <a:p>
            <a:r>
              <a:rPr lang="en-US" altLang="zh-TW" sz="2000" dirty="0" smtClean="0"/>
              <a:t>Then the binomial distribution B(n-1,p) converges to the Poisson distribution with mean c, i.e.,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This is called Poisson random graph (as the limit of the </a:t>
            </a:r>
            <a:r>
              <a:rPr lang="en-US" altLang="zh-TW" sz="2000" dirty="0" err="1" smtClean="0"/>
              <a:t>Erdos</a:t>
            </a:r>
            <a:r>
              <a:rPr lang="en-US" altLang="zh-TW" sz="2000" dirty="0" smtClean="0"/>
              <a:t> and </a:t>
            </a:r>
            <a:r>
              <a:rPr lang="en-US" altLang="zh-TW" sz="2000" dirty="0" err="1" smtClean="0"/>
              <a:t>Renyi</a:t>
            </a:r>
            <a:r>
              <a:rPr lang="en-US" altLang="zh-TW" sz="2000" dirty="0" smtClean="0"/>
              <a:t> random graph)</a:t>
            </a:r>
          </a:p>
          <a:p>
            <a:endParaRPr lang="zh-TW" altLang="en-US" sz="20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411760" y="3356992"/>
          <a:ext cx="39862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Formula" r:id="rId3" imgW="2010600" imgH="384840" progId="Equation.Ribbit">
                  <p:embed/>
                </p:oleObj>
              </mc:Choice>
              <mc:Fallback>
                <p:oleObj name="Formula" r:id="rId3" imgW="2010600" imgH="384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356992"/>
                        <a:ext cx="39862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172400" y="4437112"/>
          <a:ext cx="28892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Formula" r:id="rId5" imgW="146160" imgH="118440" progId="Equation.Ribbit">
                  <p:embed/>
                </p:oleObj>
              </mc:Choice>
              <mc:Fallback>
                <p:oleObj name="Formula" r:id="rId5" imgW="146160" imgH="1184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4437112"/>
                        <a:ext cx="288925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228184" y="5085184"/>
          <a:ext cx="14001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Formula" r:id="rId7" imgW="706320" imgH="355680" progId="Equation.Ribbit">
                  <p:embed/>
                </p:oleObj>
              </mc:Choice>
              <mc:Fallback>
                <p:oleObj name="Formula" r:id="rId7" imgW="706320" imgH="3556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085184"/>
                        <a:ext cx="14001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Clustering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clustering coefficient C is a measure of transitivity.</a:t>
            </a:r>
          </a:p>
          <a:p>
            <a:r>
              <a:rPr lang="en-US" altLang="zh-TW" sz="2400" dirty="0" smtClean="0"/>
              <a:t>It is defined as the probability that two network neighbors of a vertex are also neighbors of each other.</a:t>
            </a:r>
          </a:p>
          <a:p>
            <a:r>
              <a:rPr lang="en-US" altLang="zh-TW" sz="2400" dirty="0" smtClean="0"/>
              <a:t>As each edge is connected independently with probability p,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This is one of several aspects that  the random graph differs sharply most from real-world networks.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563888" y="4437112"/>
          <a:ext cx="19065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Formula" r:id="rId3" imgW="961560" imgH="295920" progId="Equation.Ribbit">
                  <p:embed/>
                </p:oleObj>
              </mc:Choice>
              <mc:Fallback>
                <p:oleObj name="Formula" r:id="rId3" imgW="961560" imgH="29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437112"/>
                        <a:ext cx="1906588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Giant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Consider the Poisson random graph </a:t>
            </a:r>
          </a:p>
          <a:p>
            <a:r>
              <a:rPr lang="en-US" altLang="zh-TW" sz="2400" dirty="0" smtClean="0"/>
              <a:t>For the case p=0, there are no edges in the network at all. Each vertex is completely isolated.</a:t>
            </a:r>
          </a:p>
          <a:p>
            <a:r>
              <a:rPr lang="en-US" altLang="zh-TW" sz="2400" dirty="0" smtClean="0"/>
              <a:t>For the case p=1, every possible edge in the network is present and the network is an n-clique.</a:t>
            </a:r>
          </a:p>
          <a:p>
            <a:r>
              <a:rPr lang="en-US" altLang="zh-TW" sz="2400" dirty="0" smtClean="0"/>
              <a:t>Phase transition: an interesting question is how the transition between the two extremes occurs if we increase p from 0 to 1.</a:t>
            </a:r>
          </a:p>
          <a:p>
            <a:r>
              <a:rPr lang="en-US" altLang="zh-TW" sz="2400" dirty="0" smtClean="0"/>
              <a:t>Giant component: a network component whose size grows in proportion to n.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size of the giant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u be the average fraction of the vertices in the random graph that do not belong to the giant component.</a:t>
            </a:r>
          </a:p>
          <a:p>
            <a:r>
              <a:rPr lang="en-US" altLang="zh-TW" sz="2400" dirty="0" smtClean="0"/>
              <a:t>Suppose that a randomly chosen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does not belong to the giant component (with probability u).</a:t>
            </a:r>
          </a:p>
          <a:p>
            <a:r>
              <a:rPr lang="en-US" altLang="zh-TW" sz="2400" dirty="0" smtClean="0"/>
              <a:t>For any other vertex j  </a:t>
            </a:r>
          </a:p>
          <a:p>
            <a:pPr lvl="1"/>
            <a:r>
              <a:rPr lang="en-US" altLang="zh-TW" sz="2000" dirty="0" smtClean="0"/>
              <a:t>Either 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 is not connected to j (with probability 1-p),</a:t>
            </a:r>
          </a:p>
          <a:p>
            <a:pPr lvl="1"/>
            <a:r>
              <a:rPr lang="en-US" altLang="zh-TW" sz="2000" dirty="0" smtClean="0"/>
              <a:t>or 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 is connected to j but j itself is not a member of the giant component (with probability </a:t>
            </a:r>
            <a:r>
              <a:rPr lang="en-US" altLang="zh-TW" sz="2000" dirty="0" err="1" smtClean="0"/>
              <a:t>pu</a:t>
            </a:r>
            <a:r>
              <a:rPr lang="en-US" altLang="zh-TW" sz="2000" dirty="0" smtClean="0"/>
              <a:t>).</a:t>
            </a:r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899592" y="5949280"/>
          <a:ext cx="76850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Formula" r:id="rId3" imgW="3876120" imgH="295920" progId="Equation.Ribbit">
                  <p:embed/>
                </p:oleObj>
              </mc:Choice>
              <mc:Fallback>
                <p:oleObj name="Formula" r:id="rId3" imgW="3876120" imgH="29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49280"/>
                        <a:ext cx="7685087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The size of the giant component and phase transition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S=1-u be the fraction of vertices in the giant component.</a:t>
            </a:r>
          </a:p>
          <a:p>
            <a:r>
              <a:rPr lang="en-US" altLang="zh-TW" sz="2400" dirty="0" smtClean="0"/>
              <a:t>The transition take place at c=1.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491880" y="2348880"/>
          <a:ext cx="1720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Formula" r:id="rId3" imgW="868680" imgH="182880" progId="Equation.Ribbit">
                  <p:embed/>
                </p:oleObj>
              </mc:Choice>
              <mc:Fallback>
                <p:oleObj name="Formula" r:id="rId3" imgW="868680" imgH="1828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348880"/>
                        <a:ext cx="17208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p406_fig_12_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1663"/>
            <a:ext cx="3611562" cy="3716337"/>
          </a:xfrm>
          <a:prstGeom prst="rect">
            <a:avLst/>
          </a:prstGeom>
          <a:noFill/>
        </p:spPr>
      </p:pic>
      <p:pic>
        <p:nvPicPr>
          <p:cNvPr id="6" name="Picture 5" descr="p406_fig_12_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84984"/>
            <a:ext cx="3887787" cy="31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8523</TotalTime>
  <Words>2223</Words>
  <Application>Microsoft Office PowerPoint</Application>
  <PresentationFormat>如螢幕大小 (4:3)</PresentationFormat>
  <Paragraphs>226</Paragraphs>
  <Slides>44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0" baseType="lpstr">
      <vt:lpstr>新細明體</vt:lpstr>
      <vt:lpstr>Times New Roman</vt:lpstr>
      <vt:lpstr>Verdana</vt:lpstr>
      <vt:lpstr>Wingdings</vt:lpstr>
      <vt:lpstr>Bold Stripes</vt:lpstr>
      <vt:lpstr>Formula</vt:lpstr>
      <vt:lpstr>Random Graphs</vt:lpstr>
      <vt:lpstr>The G(n,m) model</vt:lpstr>
      <vt:lpstr>The G(n,p) model</vt:lpstr>
      <vt:lpstr>The mean degree in the G(n,p) model</vt:lpstr>
      <vt:lpstr>Degree distribution</vt:lpstr>
      <vt:lpstr>Clustering coefficient</vt:lpstr>
      <vt:lpstr>Giant component</vt:lpstr>
      <vt:lpstr>The size of the giant component</vt:lpstr>
      <vt:lpstr>The size of the giant component and phase transition</vt:lpstr>
      <vt:lpstr>Intuitive argument by the growth of a vertex set</vt:lpstr>
      <vt:lpstr>The growth of a vertex set</vt:lpstr>
      <vt:lpstr>Small components</vt:lpstr>
      <vt:lpstr>Small components</vt:lpstr>
      <vt:lpstr>Small components</vt:lpstr>
      <vt:lpstr>Small components</vt:lpstr>
      <vt:lpstr>Small components</vt:lpstr>
      <vt:lpstr>Small components are trees</vt:lpstr>
      <vt:lpstr>The size of a small component</vt:lpstr>
      <vt:lpstr>The size of a small component</vt:lpstr>
      <vt:lpstr>The size of a small component</vt:lpstr>
      <vt:lpstr>Generating functions (z-transform)</vt:lpstr>
      <vt:lpstr>A self-consistent equation for h(z)</vt:lpstr>
      <vt:lpstr>The mean size of the small component to which a randomly chosen vertex belongs</vt:lpstr>
      <vt:lpstr>The size of a small component for the case c&lt;1 by using random variables</vt:lpstr>
      <vt:lpstr>The size of a small component</vt:lpstr>
      <vt:lpstr>The size of a small component for the case c&gt;1</vt:lpstr>
      <vt:lpstr>The size of a small component for the case c&gt;1 by using random variables</vt:lpstr>
      <vt:lpstr>The size of a small component for the case c&gt;1 by using random variables</vt:lpstr>
      <vt:lpstr>Conjugate distribution</vt:lpstr>
      <vt:lpstr>Conjugate distribution</vt:lpstr>
      <vt:lpstr>Average size of a small component</vt:lpstr>
      <vt:lpstr>Average size of a small component</vt:lpstr>
      <vt:lpstr>Average size of a small component</vt:lpstr>
      <vt:lpstr>Average size of a small component</vt:lpstr>
      <vt:lpstr>The complete distribution of component sizes</vt:lpstr>
      <vt:lpstr>Cauchy’s formula</vt:lpstr>
      <vt:lpstr>Cauchy’s formula</vt:lpstr>
      <vt:lpstr>The complete distribution of component sizes</vt:lpstr>
      <vt:lpstr>Conjugate distribution</vt:lpstr>
      <vt:lpstr>Path lengths</vt:lpstr>
      <vt:lpstr>Path lengths</vt:lpstr>
      <vt:lpstr>Path lengths</vt:lpstr>
      <vt:lpstr>Path lengths</vt:lpstr>
      <vt:lpstr>Problems with random graphs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144</cp:revision>
  <dcterms:created xsi:type="dcterms:W3CDTF">2005-09-11T07:42:25Z</dcterms:created>
  <dcterms:modified xsi:type="dcterms:W3CDTF">2023-10-27T08:01:52Z</dcterms:modified>
</cp:coreProperties>
</file>